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71" r:id="rId5"/>
    <p:sldId id="284" r:id="rId6"/>
    <p:sldId id="279" r:id="rId7"/>
    <p:sldId id="293" r:id="rId8"/>
    <p:sldId id="285" r:id="rId9"/>
    <p:sldId id="287" r:id="rId10"/>
    <p:sldId id="288" r:id="rId11"/>
    <p:sldId id="289" r:id="rId12"/>
    <p:sldId id="292" r:id="rId13"/>
    <p:sldId id="290" r:id="rId14"/>
    <p:sldId id="291" r:id="rId15"/>
  </p:sldIdLst>
  <p:sldSz cx="12192000" cy="6858000"/>
  <p:notesSz cx="7099300" cy="10234613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Καλώς ορίσατε" id="{E75E278A-FF0E-49A4-B170-79828D63BBAD}">
          <p14:sldIdLst/>
        </p14:section>
        <p14:section name="Σχεδίαση, Μεταμόρφωση, Σχολιασμός, Συνεργασία, Πείτε μου" id="{B9B51309-D148-4332-87C2-07BE32FBCA3B}">
          <p14:sldIdLst>
            <p14:sldId id="271"/>
            <p14:sldId id="284"/>
            <p14:sldId id="279"/>
            <p14:sldId id="293"/>
            <p14:sldId id="285"/>
            <p14:sldId id="287"/>
            <p14:sldId id="288"/>
            <p14:sldId id="289"/>
            <p14:sldId id="292"/>
            <p14:sldId id="290"/>
            <p14:sldId id="291"/>
          </p14:sldIdLst>
        </p14:section>
        <p14:section name="Μάθετε περισσότερα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Συντάκτης" initials="Α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241" autoAdjust="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40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erkoulidi\Desktop\&#933;&#928;&#927;&#914;&#927;&#923;&#917;&#931;%20&#931;&#933;&#924;&#928;&#929;&#913;&#926;&#917;&#921;&#931;%20&#917;&#929;&#917;&#933;&#925;.%20&#913;&#929;&#921;&#931;&#932;&#917;&#921;&#913;&#93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l-GR" b="1" dirty="0"/>
              <a:t>Πλήθος αιτήσεων </a:t>
            </a:r>
            <a:r>
              <a:rPr lang="el-GR" b="1" dirty="0" smtClean="0"/>
              <a:t>ανά </a:t>
            </a:r>
            <a:r>
              <a:rPr lang="el-GR" b="1" dirty="0"/>
              <a:t>Σχολή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4.5086279108728429E-2"/>
          <c:y val="8.8806905271020184E-2"/>
          <c:w val="0.92857126901690479"/>
          <c:h val="0.513431833770488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6.0790273556231005E-2"/>
                  <c:y val="4.1820426304912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B68-4336-A81F-56D229BCEF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ΠΥ!$A$4:$A$9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ΠΥ!$B$4:$B$9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19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68-4336-A81F-56D229BCE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l-GR" b="1"/>
              <a:t>Πλήθος αιτήσεων ανά Τμήμα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ΠΥ!$A$17:$A$33</c:f>
              <c:strCache>
                <c:ptCount val="17"/>
                <c:pt idx="0">
                  <c:v>Ιστορίας &amp; Αρχαιολογίας</c:v>
                </c:pt>
                <c:pt idx="1">
                  <c:v>Φιλολογίας</c:v>
                </c:pt>
                <c:pt idx="2">
                  <c:v>Φιλοσοφίας</c:v>
                </c:pt>
                <c:pt idx="3">
                  <c:v>Δημοτικής Εκπαίδευσης</c:v>
                </c:pt>
                <c:pt idx="4">
                  <c:v>Προσχολικής Εκπαίδευσης</c:v>
                </c:pt>
                <c:pt idx="5">
                  <c:v>Κοινωνιολογίας</c:v>
                </c:pt>
                <c:pt idx="6">
                  <c:v>Οικονομικών Επιστημών</c:v>
                </c:pt>
                <c:pt idx="7">
                  <c:v>Ψυχολογίας</c:v>
                </c:pt>
                <c:pt idx="8">
                  <c:v>Πολιτικών Επιστημών</c:v>
                </c:pt>
                <c:pt idx="9">
                  <c:v>Βιολογίας</c:v>
                </c:pt>
                <c:pt idx="10">
                  <c:v>Επιστήμης &amp; μηχανικής υλικών</c:v>
                </c:pt>
                <c:pt idx="11">
                  <c:v>Επιστήμης υπολογιστών</c:v>
                </c:pt>
                <c:pt idx="12">
                  <c:v>Μαθηματικών &amp; εφ/νων μαθηματικών</c:v>
                </c:pt>
                <c:pt idx="13">
                  <c:v>Φυσικής</c:v>
                </c:pt>
                <c:pt idx="14">
                  <c:v>Χημείας</c:v>
                </c:pt>
                <c:pt idx="15">
                  <c:v>Ιατρική</c:v>
                </c:pt>
                <c:pt idx="16">
                  <c:v>ΜΦΙΚ</c:v>
                </c:pt>
              </c:strCache>
            </c:strRef>
          </c:cat>
          <c:val>
            <c:numRef>
              <c:f>ΠΥ!$B$17:$B$33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8</c:v>
                </c:pt>
                <c:pt idx="10">
                  <c:v>2</c:v>
                </c:pt>
                <c:pt idx="11">
                  <c:v>5</c:v>
                </c:pt>
                <c:pt idx="12">
                  <c:v>0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8B-4F40-BA08-6AA1E9BEE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l-GR" b="1"/>
              <a:t>Αιτούμενος Συνολικός προϋπολογισμός </a:t>
            </a:r>
          </a:p>
          <a:p>
            <a:pPr>
              <a:defRPr b="1"/>
            </a:pPr>
            <a:r>
              <a:rPr lang="el-GR" b="1"/>
              <a:t>ανά Σχολή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7.4940007326545863E-2"/>
                  <c:y val="1.2217797733300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3E-444E-AAC3-1517AA1F39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ΠΥ!$A$4:$A$9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ΠΥ!$C$4:$C$9</c:f>
              <c:numCache>
                <c:formatCode>_-* #,##0\ _€_-;\-* #,##0\ _€_-;_-* "-"??\ _€_-;_-@_-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2589680.6</c:v>
                </c:pt>
                <c:pt idx="3">
                  <c:v>16868304.619999997</c:v>
                </c:pt>
                <c:pt idx="4">
                  <c:v>2167109.4699999997</c:v>
                </c:pt>
                <c:pt idx="5">
                  <c:v>1750000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3E-444E-AAC3-1517AA1F3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l-GR" b="1"/>
              <a:t>Αιτούμενος Συνολικός προϋπολογισμός </a:t>
            </a:r>
          </a:p>
          <a:p>
            <a:pPr>
              <a:defRPr b="1"/>
            </a:pPr>
            <a:r>
              <a:rPr lang="el-GR" b="1"/>
              <a:t>ανά Τμήμα</a:t>
            </a:r>
          </a:p>
        </c:rich>
      </c:tx>
      <c:layout>
        <c:manualLayout>
          <c:xMode val="edge"/>
          <c:yMode val="edge"/>
          <c:x val="0.20310446677822147"/>
          <c:y val="2.48265853240866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6512819445971733E-2"/>
                  <c:y val="-2.4435595466600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CA-44D0-BB77-67A390552B4E}"/>
                </c:ext>
              </c:extLst>
            </c:dLbl>
            <c:dLbl>
              <c:idx val="7"/>
              <c:layout>
                <c:manualLayout>
                  <c:x val="0"/>
                  <c:y val="-2.4670138701827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CA-44D0-BB77-67A390552B4E}"/>
                </c:ext>
              </c:extLst>
            </c:dLbl>
            <c:dLbl>
              <c:idx val="10"/>
              <c:layout>
                <c:manualLayout>
                  <c:x val="1.6512819445971688E-2"/>
                  <c:y val="-0.161274930079563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CA-44D0-BB77-67A390552B4E}"/>
                </c:ext>
              </c:extLst>
            </c:dLbl>
            <c:dLbl>
              <c:idx val="11"/>
              <c:layout>
                <c:manualLayout>
                  <c:x val="6.60512777838866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CA-44D0-BB77-67A390552B4E}"/>
                </c:ext>
              </c:extLst>
            </c:dLbl>
            <c:dLbl>
              <c:idx val="13"/>
              <c:layout>
                <c:manualLayout>
                  <c:x val="-1.8871793652539073E-2"/>
                  <c:y val="-4.8871190933201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CA-44D0-BB77-67A390552B4E}"/>
                </c:ext>
              </c:extLst>
            </c:dLbl>
            <c:dLbl>
              <c:idx val="14"/>
              <c:layout>
                <c:manualLayout>
                  <c:x val="-3.5384613098510848E-2"/>
                  <c:y val="-3.6653393199900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CA-44D0-BB77-67A390552B4E}"/>
                </c:ext>
              </c:extLst>
            </c:dLbl>
            <c:dLbl>
              <c:idx val="15"/>
              <c:layout>
                <c:manualLayout>
                  <c:x val="-2.3589742065673842E-2"/>
                  <c:y val="-3.6653393199900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CA-44D0-BB77-67A390552B4E}"/>
                </c:ext>
              </c:extLst>
            </c:dLbl>
            <c:dLbl>
              <c:idx val="16"/>
              <c:layout>
                <c:manualLayout>
                  <c:x val="0"/>
                  <c:y val="-1.7104916826620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CA-44D0-BB77-67A390552B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ΠΥ!$A$17:$A$33</c:f>
              <c:strCache>
                <c:ptCount val="17"/>
                <c:pt idx="0">
                  <c:v>Ιστορίας &amp; Αρχαιολογίας</c:v>
                </c:pt>
                <c:pt idx="1">
                  <c:v>Φιλολογίας</c:v>
                </c:pt>
                <c:pt idx="2">
                  <c:v>Φιλοσοφίας</c:v>
                </c:pt>
                <c:pt idx="3">
                  <c:v>Δημοτικής Εκπαίδευσης</c:v>
                </c:pt>
                <c:pt idx="4">
                  <c:v>Προσχολικής Εκπαίδευσης</c:v>
                </c:pt>
                <c:pt idx="5">
                  <c:v>Κοινωνιολογίας</c:v>
                </c:pt>
                <c:pt idx="6">
                  <c:v>Οικονομικών Επιστημών</c:v>
                </c:pt>
                <c:pt idx="7">
                  <c:v>Ψυχολογίας</c:v>
                </c:pt>
                <c:pt idx="8">
                  <c:v>Πολιτικών Επιστημών</c:v>
                </c:pt>
                <c:pt idx="9">
                  <c:v>Βιολογίας</c:v>
                </c:pt>
                <c:pt idx="10">
                  <c:v>Επιστήμης &amp; μηχανικής υλικών</c:v>
                </c:pt>
                <c:pt idx="11">
                  <c:v>Επιστήμης υπολογιστών</c:v>
                </c:pt>
                <c:pt idx="12">
                  <c:v>Μαθηματικών &amp; εφ/νων μαθηματικών</c:v>
                </c:pt>
                <c:pt idx="13">
                  <c:v>Φυσικής</c:v>
                </c:pt>
                <c:pt idx="14">
                  <c:v>Χημείας</c:v>
                </c:pt>
                <c:pt idx="15">
                  <c:v>Ιατρική</c:v>
                </c:pt>
                <c:pt idx="16">
                  <c:v>ΜΦΙΚ</c:v>
                </c:pt>
              </c:strCache>
            </c:strRef>
          </c:cat>
          <c:val>
            <c:numRef>
              <c:f>ΠΥ!$C$17:$C$33</c:f>
              <c:numCache>
                <c:formatCode>_-* #,##0\ _€_-;\-* #,##0\ _€_-;_-* "-"??\ _€_-;_-@_-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1472320</c:v>
                </c:pt>
                <c:pt idx="7">
                  <c:v>577360.60000000009</c:v>
                </c:pt>
                <c:pt idx="8">
                  <c:v>540000</c:v>
                </c:pt>
                <c:pt idx="9">
                  <c:v>7084960.6399999997</c:v>
                </c:pt>
                <c:pt idx="10">
                  <c:v>2896883.33</c:v>
                </c:pt>
                <c:pt idx="11">
                  <c:v>5063991.66</c:v>
                </c:pt>
                <c:pt idx="12">
                  <c:v>0</c:v>
                </c:pt>
                <c:pt idx="13">
                  <c:v>825000</c:v>
                </c:pt>
                <c:pt idx="14">
                  <c:v>997468.99</c:v>
                </c:pt>
                <c:pt idx="15">
                  <c:v>2167109.4699999997</c:v>
                </c:pt>
                <c:pt idx="16">
                  <c:v>1750000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CA-44D0-BB77-67A390552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l-GR" b="1"/>
              <a:t>Αιτούμενος προϋπολογισμός ΠΚ ανά Σχολή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l-G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ΠΥ!$A$4:$A$9</c:f>
              <c:strCache>
                <c:ptCount val="6"/>
                <c:pt idx="0">
                  <c:v>Φιλοσοφική Σχολή</c:v>
                </c:pt>
                <c:pt idx="1">
                  <c:v>Σχολή Επιστημών Αγωγής</c:v>
                </c:pt>
                <c:pt idx="2">
                  <c:v>Σχολή Κοινωνικών Επιστημών</c:v>
                </c:pt>
                <c:pt idx="3">
                  <c:v>Σχολή θετικών &amp; τεχν/κών επιστημών</c:v>
                </c:pt>
                <c:pt idx="4">
                  <c:v>Ιατρική σχολή</c:v>
                </c:pt>
                <c:pt idx="5">
                  <c:v>Μουσείο φυσικής ιστορίας Κρήτης</c:v>
                </c:pt>
              </c:strCache>
            </c:strRef>
          </c:cat>
          <c:val>
            <c:numRef>
              <c:f>ΠΥ!$D$4:$D$9</c:f>
              <c:numCache>
                <c:formatCode>_-* #,##0\ _€_-;\-* #,##0\ _€_-;_-* "-"??\ _€_-;_-@_-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408995.63</c:v>
                </c:pt>
                <c:pt idx="3">
                  <c:v>4896697.93</c:v>
                </c:pt>
                <c:pt idx="4">
                  <c:v>436879.3</c:v>
                </c:pt>
                <c:pt idx="5">
                  <c:v>430000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45-4951-830C-7C90C9741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l-GR" b="1"/>
              <a:t>Αιτούμενος προϋπολογισμός ΠΚ ανά Τμήμα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3.0732860520094562E-2"/>
                  <c:y val="-3.9360401228153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B7E-4B1E-B30E-A413D60413F9}"/>
                </c:ext>
              </c:extLst>
            </c:dLbl>
            <c:dLbl>
              <c:idx val="7"/>
              <c:layout>
                <c:manualLayout>
                  <c:x val="-7.0921985815602835E-3"/>
                  <c:y val="-9.84010030703824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B7E-4B1E-B30E-A413D60413F9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l-G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7B7E-4B1E-B30E-A413D60413F9}"/>
                </c:ext>
              </c:extLst>
            </c:dLbl>
            <c:dLbl>
              <c:idx val="13"/>
              <c:layout>
                <c:manualLayout>
                  <c:x val="-2.6004728132387706E-2"/>
                  <c:y val="-1.4760150460557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B7E-4B1E-B30E-A413D60413F9}"/>
                </c:ext>
              </c:extLst>
            </c:dLbl>
            <c:dLbl>
              <c:idx val="15"/>
              <c:layout>
                <c:manualLayout>
                  <c:x val="-2.6004728132387706E-2"/>
                  <c:y val="-1.4760150460557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B7E-4B1E-B30E-A413D60413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ΠΥ!$A$17:$A$33</c:f>
              <c:strCache>
                <c:ptCount val="17"/>
                <c:pt idx="0">
                  <c:v>Ιστορίας &amp; Αρχαιολογίας</c:v>
                </c:pt>
                <c:pt idx="1">
                  <c:v>Φιλολογίας</c:v>
                </c:pt>
                <c:pt idx="2">
                  <c:v>Φιλοσοφίας</c:v>
                </c:pt>
                <c:pt idx="3">
                  <c:v>Δημοτικής Εκπαίδευσης</c:v>
                </c:pt>
                <c:pt idx="4">
                  <c:v>Προσχολικής Εκπαίδευσης</c:v>
                </c:pt>
                <c:pt idx="5">
                  <c:v>Κοινωνιολογίας</c:v>
                </c:pt>
                <c:pt idx="6">
                  <c:v>Οικονομικών Επιστημών</c:v>
                </c:pt>
                <c:pt idx="7">
                  <c:v>Ψυχολογίας</c:v>
                </c:pt>
                <c:pt idx="8">
                  <c:v>Πολιτικών Επιστημών</c:v>
                </c:pt>
                <c:pt idx="9">
                  <c:v>Βιολογίας</c:v>
                </c:pt>
                <c:pt idx="10">
                  <c:v>Επιστήμης &amp; μηχανικής υλικών</c:v>
                </c:pt>
                <c:pt idx="11">
                  <c:v>Επιστήμης υπολογιστών</c:v>
                </c:pt>
                <c:pt idx="12">
                  <c:v>Μαθηματικών &amp; εφ/νων μαθηματικών</c:v>
                </c:pt>
                <c:pt idx="13">
                  <c:v>Φυσικής</c:v>
                </c:pt>
                <c:pt idx="14">
                  <c:v>Χημείας</c:v>
                </c:pt>
                <c:pt idx="15">
                  <c:v>Ιατρική</c:v>
                </c:pt>
                <c:pt idx="16">
                  <c:v>ΜΦΙΚ</c:v>
                </c:pt>
              </c:strCache>
            </c:strRef>
          </c:cat>
          <c:val>
            <c:numRef>
              <c:f>ΠΥ!$D$17:$D$33</c:f>
              <c:numCache>
                <c:formatCode>_-* #,##0\ _€_-;\-* #,##0\ _€_-;_-* "-"??\ _€_-;_-@_-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100580</c:v>
                </c:pt>
                <c:pt idx="7">
                  <c:v>92415.63</c:v>
                </c:pt>
                <c:pt idx="8">
                  <c:v>216000</c:v>
                </c:pt>
                <c:pt idx="9">
                  <c:v>1692140.8</c:v>
                </c:pt>
                <c:pt idx="10">
                  <c:v>786833.33000000007</c:v>
                </c:pt>
                <c:pt idx="11">
                  <c:v>1788230</c:v>
                </c:pt>
                <c:pt idx="12">
                  <c:v>0</c:v>
                </c:pt>
                <c:pt idx="13">
                  <c:v>330000</c:v>
                </c:pt>
                <c:pt idx="14">
                  <c:v>299493.8</c:v>
                </c:pt>
                <c:pt idx="15">
                  <c:v>436879.3</c:v>
                </c:pt>
                <c:pt idx="16">
                  <c:v>430000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7E-4B1E-B30E-A413D6041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7366688"/>
        <c:axId val="1317368352"/>
      </c:barChart>
      <c:catAx>
        <c:axId val="131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8352"/>
        <c:crosses val="autoZero"/>
        <c:auto val="1"/>
        <c:lblAlgn val="ctr"/>
        <c:lblOffset val="100"/>
        <c:noMultiLvlLbl val="0"/>
      </c:catAx>
      <c:valAx>
        <c:axId val="131736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131736668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ΠΥ!$J$16</c:f>
              <c:strCache>
                <c:ptCount val="1"/>
                <c:pt idx="0">
                  <c:v>Αιτούμενος Προϋπολογισμός ΠΚ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ΠΥ!$A$23:$A$33</c15:sqref>
                  </c15:fullRef>
                </c:ext>
              </c:extLst>
              <c:f>(ΠΥ!$A$23:$A$28,ΠΥ!$A$30:$A$33)</c:f>
              <c:strCache>
                <c:ptCount val="10"/>
                <c:pt idx="0">
                  <c:v>Οικονομικών Επιστημών</c:v>
                </c:pt>
                <c:pt idx="1">
                  <c:v>Ψυχολογίας</c:v>
                </c:pt>
                <c:pt idx="2">
                  <c:v>Πολιτικών Επιστημών</c:v>
                </c:pt>
                <c:pt idx="3">
                  <c:v>Βιολογίας</c:v>
                </c:pt>
                <c:pt idx="4">
                  <c:v>Επιστήμης &amp; μηχανικής υλικών</c:v>
                </c:pt>
                <c:pt idx="5">
                  <c:v>Επιστήμης υπολογιστών</c:v>
                </c:pt>
                <c:pt idx="6">
                  <c:v>Φυσικής</c:v>
                </c:pt>
                <c:pt idx="7">
                  <c:v>Χημείας</c:v>
                </c:pt>
                <c:pt idx="8">
                  <c:v>Ιατρική</c:v>
                </c:pt>
                <c:pt idx="9">
                  <c:v>ΜΦΙΚ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ΠΥ!$J$23:$J$33</c15:sqref>
                  </c15:fullRef>
                </c:ext>
              </c:extLst>
              <c:f>(ΠΥ!$J$23:$J$28,ΠΥ!$J$30:$J$33)</c:f>
              <c:numCache>
                <c:formatCode>0.0%</c:formatCode>
                <c:ptCount val="10"/>
                <c:pt idx="0">
                  <c:v>0.15511551155115511</c:v>
                </c:pt>
                <c:pt idx="1">
                  <c:v>0.29717650958463671</c:v>
                </c:pt>
                <c:pt idx="2">
                  <c:v>1</c:v>
                </c:pt>
                <c:pt idx="3">
                  <c:v>0.59709708285357688</c:v>
                </c:pt>
                <c:pt idx="4">
                  <c:v>0.66296868322698688</c:v>
                </c:pt>
                <c:pt idx="5">
                  <c:v>0.88281642407526473</c:v>
                </c:pt>
                <c:pt idx="6">
                  <c:v>1</c:v>
                </c:pt>
                <c:pt idx="7">
                  <c:v>0.75063435555390712</c:v>
                </c:pt>
                <c:pt idx="8">
                  <c:v>0.50397873088220568</c:v>
                </c:pt>
                <c:pt idx="9">
                  <c:v>0.61428571428571432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C-4409-92A0-EB199F67778C}"/>
            </c:ext>
          </c:extLst>
        </c:ser>
        <c:ser>
          <c:idx val="1"/>
          <c:order val="1"/>
          <c:tx>
            <c:strRef>
              <c:f>ΠΥ!$L$16</c:f>
              <c:strCache>
                <c:ptCount val="1"/>
                <c:pt idx="0">
                  <c:v>Αιτούμενος Προϋπολογισμός λοιπών εκπαιδ. Φορέων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16060169867778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F6C-4409-92A0-EB199F677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l-G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ΠΥ!$A$23:$A$33</c15:sqref>
                  </c15:fullRef>
                </c:ext>
              </c:extLst>
              <c:f>(ΠΥ!$A$23:$A$28,ΠΥ!$A$30:$A$33)</c:f>
              <c:strCache>
                <c:ptCount val="10"/>
                <c:pt idx="0">
                  <c:v>Οικονομικών Επιστημών</c:v>
                </c:pt>
                <c:pt idx="1">
                  <c:v>Ψυχολογίας</c:v>
                </c:pt>
                <c:pt idx="2">
                  <c:v>Πολιτικών Επιστημών</c:v>
                </c:pt>
                <c:pt idx="3">
                  <c:v>Βιολογίας</c:v>
                </c:pt>
                <c:pt idx="4">
                  <c:v>Επιστήμης &amp; μηχανικής υλικών</c:v>
                </c:pt>
                <c:pt idx="5">
                  <c:v>Επιστήμης υπολογιστών</c:v>
                </c:pt>
                <c:pt idx="6">
                  <c:v>Φυσικής</c:v>
                </c:pt>
                <c:pt idx="7">
                  <c:v>Χημείας</c:v>
                </c:pt>
                <c:pt idx="8">
                  <c:v>Ιατρική</c:v>
                </c:pt>
                <c:pt idx="9">
                  <c:v>ΜΦΙΚ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ΠΥ!$L$23:$L$33</c15:sqref>
                  </c15:fullRef>
                </c:ext>
              </c:extLst>
              <c:f>(ΠΥ!$L$23:$L$28,ΠΥ!$L$30:$L$33)</c:f>
              <c:numCache>
                <c:formatCode>0.0%</c:formatCode>
                <c:ptCount val="10"/>
                <c:pt idx="0">
                  <c:v>0.84488448844884489</c:v>
                </c:pt>
                <c:pt idx="1">
                  <c:v>0.70282349041536329</c:v>
                </c:pt>
                <c:pt idx="2">
                  <c:v>0</c:v>
                </c:pt>
                <c:pt idx="3">
                  <c:v>0.40290291714642323</c:v>
                </c:pt>
                <c:pt idx="4">
                  <c:v>0.33703131677301307</c:v>
                </c:pt>
                <c:pt idx="5">
                  <c:v>0.11718357592473524</c:v>
                </c:pt>
                <c:pt idx="6">
                  <c:v>0</c:v>
                </c:pt>
                <c:pt idx="7">
                  <c:v>0.24936564444609294</c:v>
                </c:pt>
                <c:pt idx="8">
                  <c:v>0.49602126911779421</c:v>
                </c:pt>
                <c:pt idx="9">
                  <c:v>0.38571428571428573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6C-4409-92A0-EB199F677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9115936"/>
        <c:axId val="999126752"/>
      </c:barChart>
      <c:catAx>
        <c:axId val="99911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999126752"/>
        <c:crosses val="autoZero"/>
        <c:auto val="1"/>
        <c:lblAlgn val="ctr"/>
        <c:lblOffset val="100"/>
        <c:noMultiLvlLbl val="0"/>
      </c:catAx>
      <c:valAx>
        <c:axId val="99912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l-GR"/>
          </a:p>
        </c:txPr>
        <c:crossAx val="999115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2">
          <a:lumMod val="60000"/>
          <a:lumOff val="40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 rtl="0"/>
            <a:fld id="{BC25EC35-F200-48CB-A3AA-C9FA853C4480}" type="datetime1">
              <a:rPr lang="el-GR" smtClean="0"/>
              <a:t>27/9/2024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9C679768-A2FC-4D08-91F6-8DCE6C566B3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 rtl="0"/>
            <a:endParaRPr lang="el-GR" noProof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 rtl="0"/>
            <a:fld id="{5118AEB0-448B-4991-B65B-61CCE66A5E04}" type="datetime1">
              <a:rPr lang="el-GR" noProof="0" smtClean="0"/>
              <a:t>27/9/2024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rt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 rtl="0"/>
            <a:endParaRPr lang="el-GR" noProof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 rtl="0"/>
            <a:fld id="{DF61EA0F-A667-4B49-8422-0062BC55E249}" type="slidenum">
              <a:rPr lang="el-GR" noProof="0" smtClean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0483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2352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575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386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8202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8291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2395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6827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3614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693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48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l-GR" sz="1800" noProof="0"/>
          </a:p>
        </p:txBody>
      </p:sp>
      <p:cxnSp>
        <p:nvCxnSpPr>
          <p:cNvPr id="12" name="Ευθεία γραμμή σύνδεσης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Τρίτου επιπέδου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Πέμπτου επιπέδου</a:t>
            </a:r>
          </a:p>
        </p:txBody>
      </p:sp>
      <p:sp>
        <p:nvSpPr>
          <p:cNvPr id="6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7AFF4F-40C4-488D-95BE-74F63293737C}" type="datetime1">
              <a:rPr lang="el-GR" noProof="0" smtClean="0"/>
              <a:t>27/9/2024</a:t>
            </a:fld>
            <a:endParaRPr lang="el-GR" noProof="0"/>
          </a:p>
        </p:txBody>
      </p:sp>
      <p:sp>
        <p:nvSpPr>
          <p:cNvPr id="7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8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0" smtClean="0"/>
              <a:pPr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10" name="Ορθογώνιο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Στυλ υποδείγματος κειμένου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Τρίτου επιπέδου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l-GR" noProof="0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l-GR" sz="1800" noProof="0"/>
          </a:p>
        </p:txBody>
      </p: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4F4DB93-61BC-4F99-B8E9-D8CB30D3A06D}" type="datetime1">
              <a:rPr lang="el-GR" noProof="0" smtClean="0"/>
              <a:t>27/9/2024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l-GR" noProof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0" smtClean="0"/>
              <a:pPr/>
              <a:t>‹#›</a:t>
            </a:fld>
            <a:endParaRPr lang="el-GR" noProof="0"/>
          </a:p>
        </p:txBody>
      </p:sp>
      <p:cxnSp>
        <p:nvCxnSpPr>
          <p:cNvPr id="8" name="Ευθεία γραμμή σύνδεσης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358498" y="511847"/>
            <a:ext cx="9475004" cy="640080"/>
          </a:xfrm>
        </p:spPr>
        <p:txBody>
          <a:bodyPr rtlCol="0">
            <a:noAutofit/>
          </a:bodyPr>
          <a:lstStyle/>
          <a:p>
            <a:r>
              <a:rPr lang="el-G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Δράση:SUB1.1 </a:t>
            </a:r>
            <a:r>
              <a:rPr lang="el-GR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Συμπράξεις Ερευνητικής Αριστείας – </a:t>
            </a:r>
            <a:r>
              <a:rPr lang="el-G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ΣΕΑ</a:t>
            </a:r>
            <a:r>
              <a:rPr lang="el-GR" dirty="0" smtClean="0"/>
              <a:t>  </a:t>
            </a:r>
            <a:endParaRPr lang="el-G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Τίτλος 7"/>
          <p:cNvSpPr txBox="1">
            <a:spLocks/>
          </p:cNvSpPr>
          <p:nvPr/>
        </p:nvSpPr>
        <p:spPr>
          <a:xfrm>
            <a:off x="233033" y="6217920"/>
            <a:ext cx="10968059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76844" y="64368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500553" y="6306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3" name="Τίτλος 7"/>
          <p:cNvSpPr txBox="1">
            <a:spLocks/>
          </p:cNvSpPr>
          <p:nvPr/>
        </p:nvSpPr>
        <p:spPr>
          <a:xfrm>
            <a:off x="1253723" y="2468879"/>
            <a:ext cx="9475004" cy="175069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b="1" dirty="0" smtClean="0"/>
              <a:t>Πανεπιστήμιο Κρήτης </a:t>
            </a:r>
          </a:p>
          <a:p>
            <a:pPr algn="ctr"/>
            <a:r>
              <a:rPr lang="el-GR" dirty="0" smtClean="0"/>
              <a:t>&amp; </a:t>
            </a:r>
          </a:p>
          <a:p>
            <a:pPr algn="ctr"/>
            <a:r>
              <a:rPr lang="el-GR" dirty="0" smtClean="0"/>
              <a:t>Συμπράξεις Ερευνητικής Αριστείας - ΣΕΑ</a:t>
            </a:r>
            <a:endParaRPr lang="el-G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464" y="5536527"/>
            <a:ext cx="10458283" cy="103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Επιλέξιμες δαπάνες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149975"/>
              </p:ext>
            </p:extLst>
          </p:nvPr>
        </p:nvGraphicFramePr>
        <p:xfrm>
          <a:off x="1597312" y="1692254"/>
          <a:ext cx="8693844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6375">
                  <a:extLst>
                    <a:ext uri="{9D8B030D-6E8A-4147-A177-3AD203B41FA5}">
                      <a16:colId xmlns:a16="http://schemas.microsoft.com/office/drawing/2014/main" val="2073860135"/>
                    </a:ext>
                  </a:extLst>
                </a:gridCol>
                <a:gridCol w="2097469">
                  <a:extLst>
                    <a:ext uri="{9D8B030D-6E8A-4147-A177-3AD203B41FA5}">
                      <a16:colId xmlns:a16="http://schemas.microsoft.com/office/drawing/2014/main" val="2379220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Δαπάνες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</a:t>
                      </a:r>
                      <a:r>
                        <a:rPr lang="el-GR" dirty="0" smtClean="0"/>
                        <a:t>προϋπολογισμού ανά φορέα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13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Δαπάνες Προσωπικού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80%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8957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Δαπάνες οργάνων &amp; εξοπλισμού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max 9%</a:t>
                      </a:r>
                      <a:endParaRPr kumimoji="0" lang="el-GR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443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Αναλώσιμα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35586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Μετακινήσεις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  <a:endParaRPr kumimoji="0" lang="el-GR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827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Έμμεσες</a:t>
                      </a:r>
                      <a:r>
                        <a:rPr lang="el-GR" baseline="0" dirty="0" smtClean="0"/>
                        <a:t> δαπάνες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417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b="1" dirty="0" smtClean="0"/>
                        <a:t>Αναμενόμενα έσοδα ΕΛΚΕ ΠΚ (Έμμεσες δαπάνες 7%)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403.813 €</a:t>
                      </a:r>
                      <a:endParaRPr kumimoji="0" lang="el-G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207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1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56218" y="4207959"/>
            <a:ext cx="11064658" cy="640080"/>
          </a:xfrm>
        </p:spPr>
        <p:txBody>
          <a:bodyPr rtlCol="0">
            <a:normAutofit/>
          </a:bodyPr>
          <a:lstStyle/>
          <a:p>
            <a:pPr algn="r" rtl="0"/>
            <a:r>
              <a:rPr lang="el-GR" sz="1800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Μ.Ο.Δ.Υ ΕΛΚΕ Πανεπιστημίου Κρήτης</a:t>
            </a:r>
            <a:endParaRPr lang="el-GR" sz="1800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54419" y="1858548"/>
            <a:ext cx="10515600" cy="143089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l" u="sng" dirty="0" smtClean="0">
                <a:solidFill>
                  <a:srgbClr val="0070C0"/>
                </a:solidFill>
              </a:rPr>
              <a:t>Επισήμανση!</a:t>
            </a:r>
            <a:r>
              <a:rPr lang="el" sz="1600" u="sng" dirty="0" smtClean="0">
                <a:solidFill>
                  <a:srgbClr val="0070C0"/>
                </a:solidFill>
              </a:rPr>
              <a:t> </a:t>
            </a:r>
            <a:r>
              <a:rPr lang="el" sz="1600" b="1" u="sng" dirty="0" smtClean="0">
                <a:solidFill>
                  <a:schemeClr val="tx1"/>
                </a:solidFill>
              </a:rPr>
              <a:t>Η επεξεργασία των αιτήσεων στη συγκεκριμένη δράση βασίζεται σε στοιχεία που δόθηκαν στον ΕΛΚΕ από τους ΕΥ και ενδέχεται να υπάρχουν σημαντικές αποκλίσεις από τα στοιχεία που υποβλήθηκαν τελικά στο ΠΣΚΕ. Η ΜΟΔΥ του ΕΛΚΕ Πανεπιστημίου Κρήτης δεν έχει τη δυνατότητα πρόσβασης </a:t>
            </a:r>
            <a:r>
              <a:rPr lang="el" sz="1600" b="1" u="sng" dirty="0" smtClean="0">
                <a:solidFill>
                  <a:schemeClr val="tx1"/>
                </a:solidFill>
              </a:rPr>
              <a:t>στην </a:t>
            </a:r>
            <a:r>
              <a:rPr lang="el" sz="1600" b="1" u="sng" dirty="0" smtClean="0">
                <a:solidFill>
                  <a:schemeClr val="tx1"/>
                </a:solidFill>
              </a:rPr>
              <a:t>παρούσα φάση στο ΠΣΚΕ και συνεπώς δεν μπορεί να γίνει διασταύρωση &amp; επιβεβαίωση των στοιχείων</a:t>
            </a:r>
            <a:r>
              <a:rPr lang="el" sz="1600" u="sng" dirty="0" smtClean="0">
                <a:solidFill>
                  <a:schemeClr val="tx1"/>
                </a:solidFill>
              </a:rPr>
              <a:t>.</a:t>
            </a:r>
            <a:endParaRPr lang="el" u="sng" dirty="0">
              <a:solidFill>
                <a:schemeClr val="tx1"/>
              </a:solidFill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64" y="5536527"/>
            <a:ext cx="10458283" cy="103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26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algn="ctr" rtl="0"/>
            <a:r>
              <a:rPr lang="el-GR" b="1" spc="-100" dirty="0" smtClean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Πανεπιστήμιο Κρήτης</a:t>
            </a:r>
            <a:endParaRPr lang="el-GR" b="1" spc="-100" dirty="0">
              <a:solidFill>
                <a:schemeClr val="tx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5" name="Θέση περιεχομένου 17"/>
          <p:cNvSpPr txBox="1">
            <a:spLocks/>
          </p:cNvSpPr>
          <p:nvPr/>
        </p:nvSpPr>
        <p:spPr>
          <a:xfrm>
            <a:off x="541609" y="1455491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el-GR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Με μια ματιά…</a:t>
            </a:r>
            <a:endParaRPr lang="el-GR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8" name="Ομάδα 17" descr="Μικρός κύκλος με τον αριθμό 1 που υποδεικνύει το βήμα 1"/>
          <p:cNvGrpSpPr/>
          <p:nvPr/>
        </p:nvGrpSpPr>
        <p:grpSpPr bwMode="blackWhite">
          <a:xfrm>
            <a:off x="531552" y="1917997"/>
            <a:ext cx="558179" cy="409838"/>
            <a:chOff x="6953426" y="711274"/>
            <a:chExt cx="558179" cy="409838"/>
          </a:xfrm>
        </p:grpSpPr>
        <p:sp>
          <p:nvSpPr>
            <p:cNvPr id="19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20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Θέση περιεχομένου 17"/>
          <p:cNvSpPr txBox="1">
            <a:spLocks/>
          </p:cNvSpPr>
          <p:nvPr/>
        </p:nvSpPr>
        <p:spPr>
          <a:xfrm>
            <a:off x="1018413" y="2005815"/>
            <a:ext cx="5039487" cy="425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26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αιτήσεις Χρηματοδότησης με εταίρο το ΠΚ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31" name="Θέση περιεχομένου 17"/>
          <p:cNvSpPr txBox="1">
            <a:spLocks/>
          </p:cNvSpPr>
          <p:nvPr/>
        </p:nvSpPr>
        <p:spPr>
          <a:xfrm>
            <a:off x="1047552" y="3259492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103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συμμετοχές φορέων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41" name="Θέση περιεχομένου 17"/>
          <p:cNvSpPr txBox="1">
            <a:spLocks/>
          </p:cNvSpPr>
          <p:nvPr/>
        </p:nvSpPr>
        <p:spPr>
          <a:xfrm>
            <a:off x="1047552" y="3674382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45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συμμετοχές εκπαιδευτικών ιδρυμάτων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42" name="Θέση περιεχομένου 17"/>
          <p:cNvSpPr txBox="1">
            <a:spLocks/>
          </p:cNvSpPr>
          <p:nvPr/>
        </p:nvSpPr>
        <p:spPr>
          <a:xfrm>
            <a:off x="1047552" y="4116742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58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συμμετοχές επιχειρήσεων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43" name="Ομάδα 42" descr="Μικρός κύκλος με τον αριθμό 1 που υποδεικνύει το βήμα 1"/>
          <p:cNvGrpSpPr/>
          <p:nvPr/>
        </p:nvGrpSpPr>
        <p:grpSpPr bwMode="blackWhite">
          <a:xfrm>
            <a:off x="531552" y="2347204"/>
            <a:ext cx="558179" cy="409838"/>
            <a:chOff x="6953426" y="711274"/>
            <a:chExt cx="558179" cy="409838"/>
          </a:xfrm>
        </p:grpSpPr>
        <p:sp>
          <p:nvSpPr>
            <p:cNvPr id="44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45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46" name="Ομάδα 45" descr="Μικρός κύκλος με τον αριθμό 1 που υποδεικνύει το βήμα 1"/>
          <p:cNvGrpSpPr/>
          <p:nvPr/>
        </p:nvGrpSpPr>
        <p:grpSpPr bwMode="blackWhite">
          <a:xfrm>
            <a:off x="540847" y="2787750"/>
            <a:ext cx="558179" cy="409838"/>
            <a:chOff x="6953426" y="711274"/>
            <a:chExt cx="558179" cy="409838"/>
          </a:xfrm>
        </p:grpSpPr>
        <p:sp>
          <p:nvSpPr>
            <p:cNvPr id="47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48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49" name="Ομάδα 48" descr="Μικρός κύκλος με τον αριθμό 1 που υποδεικνύει το βήμα 1"/>
          <p:cNvGrpSpPr/>
          <p:nvPr/>
        </p:nvGrpSpPr>
        <p:grpSpPr bwMode="blackWhite">
          <a:xfrm>
            <a:off x="550672" y="3231917"/>
            <a:ext cx="558179" cy="409838"/>
            <a:chOff x="6953426" y="711274"/>
            <a:chExt cx="558179" cy="409838"/>
          </a:xfrm>
        </p:grpSpPr>
        <p:sp>
          <p:nvSpPr>
            <p:cNvPr id="50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51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52" name="Θέση περιεχομένου 17"/>
          <p:cNvSpPr txBox="1">
            <a:spLocks/>
          </p:cNvSpPr>
          <p:nvPr/>
        </p:nvSpPr>
        <p:spPr>
          <a:xfrm>
            <a:off x="1047552" y="4565680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23,375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εκ</a:t>
            </a: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ευρώ συνολικός </a:t>
            </a:r>
            <a:r>
              <a:rPr lang="el-G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ιτούμενος προϋπολογισμός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53" name="Θέση περιεχομένου 17"/>
          <p:cNvSpPr txBox="1">
            <a:spLocks/>
          </p:cNvSpPr>
          <p:nvPr/>
        </p:nvSpPr>
        <p:spPr>
          <a:xfrm>
            <a:off x="1061156" y="4989020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6,172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εκ ευρώ αιτούμενος προϋπολογισμός για το ΠΚ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56" name="Ομάδα 55" descr="Μικρός κύκλος με τον αριθμό 1 που υποδεικνύει το βήμα 1"/>
          <p:cNvGrpSpPr/>
          <p:nvPr/>
        </p:nvGrpSpPr>
        <p:grpSpPr bwMode="blackWhite">
          <a:xfrm>
            <a:off x="550672" y="3676890"/>
            <a:ext cx="558179" cy="409838"/>
            <a:chOff x="6953426" y="711274"/>
            <a:chExt cx="558179" cy="409838"/>
          </a:xfrm>
        </p:grpSpPr>
        <p:sp>
          <p:nvSpPr>
            <p:cNvPr id="57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58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59" name="Ομάδα 58" descr="Μικρός κύκλος με τον αριθμό 1 που υποδεικνύει το βήμα 1"/>
          <p:cNvGrpSpPr/>
          <p:nvPr/>
        </p:nvGrpSpPr>
        <p:grpSpPr bwMode="blackWhite">
          <a:xfrm>
            <a:off x="552158" y="4114744"/>
            <a:ext cx="558179" cy="409838"/>
            <a:chOff x="6953426" y="711274"/>
            <a:chExt cx="558179" cy="409838"/>
          </a:xfrm>
        </p:grpSpPr>
        <p:sp>
          <p:nvSpPr>
            <p:cNvPr id="60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61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6</a:t>
              </a:r>
            </a:p>
          </p:txBody>
        </p:sp>
      </p:grpSp>
      <p:grpSp>
        <p:nvGrpSpPr>
          <p:cNvPr id="62" name="Ομάδα 61" descr="Μικρός κύκλος με τον αριθμό 1 που υποδεικνύει το βήμα 1"/>
          <p:cNvGrpSpPr/>
          <p:nvPr/>
        </p:nvGrpSpPr>
        <p:grpSpPr bwMode="blackWhite">
          <a:xfrm>
            <a:off x="561683" y="4543369"/>
            <a:ext cx="558179" cy="409838"/>
            <a:chOff x="6953426" y="711274"/>
            <a:chExt cx="558179" cy="409838"/>
          </a:xfrm>
        </p:grpSpPr>
        <p:sp>
          <p:nvSpPr>
            <p:cNvPr id="63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64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7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66" name="Ομάδα 65" descr="Μικρός κύκλος με τον αριθμό 1 που υποδεικνύει το βήμα 1"/>
          <p:cNvGrpSpPr/>
          <p:nvPr/>
        </p:nvGrpSpPr>
        <p:grpSpPr bwMode="blackWhite">
          <a:xfrm>
            <a:off x="565564" y="4971994"/>
            <a:ext cx="558179" cy="409838"/>
            <a:chOff x="6953426" y="711274"/>
            <a:chExt cx="558179" cy="409838"/>
          </a:xfrm>
        </p:grpSpPr>
        <p:sp>
          <p:nvSpPr>
            <p:cNvPr id="67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68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8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69" name="Θέση περιεχομένου 17"/>
          <p:cNvSpPr txBox="1">
            <a:spLocks/>
          </p:cNvSpPr>
          <p:nvPr/>
        </p:nvSpPr>
        <p:spPr>
          <a:xfrm>
            <a:off x="1054071" y="2849144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αιτήσεις με συντονιστή εταίρο το ΠΚ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70" name="Ομάδα 69" descr="Μικρός κύκλος με τον αριθμό 1 που υποδεικνύει το βήμα 1"/>
          <p:cNvGrpSpPr/>
          <p:nvPr/>
        </p:nvGrpSpPr>
        <p:grpSpPr bwMode="blackWhite">
          <a:xfrm>
            <a:off x="565563" y="5401598"/>
            <a:ext cx="558179" cy="409838"/>
            <a:chOff x="6953426" y="711274"/>
            <a:chExt cx="558179" cy="409838"/>
          </a:xfrm>
        </p:grpSpPr>
        <p:sp>
          <p:nvSpPr>
            <p:cNvPr id="71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72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9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73" name="Θέση περιεχομένου 17"/>
          <p:cNvSpPr txBox="1">
            <a:spLocks/>
          </p:cNvSpPr>
          <p:nvPr/>
        </p:nvSpPr>
        <p:spPr>
          <a:xfrm>
            <a:off x="1044547" y="2393547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19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αιτήσεις χρηματοδότησης από τη Σχολή Θετ. &amp; Τεχν. Επιστημών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74" name="Ομάδα 73" descr="Μικρός κύκλος με τον αριθμό 1 που υποδεικνύει το βήμα 1"/>
          <p:cNvGrpSpPr/>
          <p:nvPr/>
        </p:nvGrpSpPr>
        <p:grpSpPr bwMode="blackWhite">
          <a:xfrm>
            <a:off x="565562" y="5847022"/>
            <a:ext cx="558179" cy="409838"/>
            <a:chOff x="6953426" y="711274"/>
            <a:chExt cx="558179" cy="409838"/>
          </a:xfrm>
        </p:grpSpPr>
        <p:sp>
          <p:nvSpPr>
            <p:cNvPr id="75" name="Έλλειψη 18" descr="Μικρός κύκλος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/>
            </a:p>
          </p:txBody>
        </p:sp>
        <p:sp>
          <p:nvSpPr>
            <p:cNvPr id="76" name="Πλαίσιο κειμένου 19" descr="Αριθμός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l-G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10</a:t>
              </a:r>
              <a:endParaRPr lang="el-G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553" y="3221527"/>
            <a:ext cx="3986317" cy="2851540"/>
          </a:xfrm>
          <a:prstGeom prst="rect">
            <a:avLst/>
          </a:prstGeom>
        </p:spPr>
      </p:pic>
      <p:sp>
        <p:nvSpPr>
          <p:cNvPr id="55" name="Θέση περιεχομένου 17"/>
          <p:cNvSpPr txBox="1">
            <a:spLocks/>
          </p:cNvSpPr>
          <p:nvPr/>
        </p:nvSpPr>
        <p:spPr>
          <a:xfrm>
            <a:off x="1055615" y="5424055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13,857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εκ ευρώ αιτούμενος προϋπολογισμός για τις επιχειρήσεις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78" name="Θέση περιεχομένου 17"/>
          <p:cNvSpPr txBox="1">
            <a:spLocks/>
          </p:cNvSpPr>
          <p:nvPr/>
        </p:nvSpPr>
        <p:spPr>
          <a:xfrm>
            <a:off x="1054070" y="5878246"/>
            <a:ext cx="5039487" cy="38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l-G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0,403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εκ ευρώ έμμεσες δαπάνες για τον ΕΛΚΕ ΠΚ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39495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Πλήθος αιτήσεων ανά Σχολή &amp; ανά Τμήμα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1" name="Εικόνα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graphicFrame>
        <p:nvGraphicFramePr>
          <p:cNvPr id="6" name="Γράφημα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234742"/>
              </p:ext>
            </p:extLst>
          </p:nvPr>
        </p:nvGraphicFramePr>
        <p:xfrm>
          <a:off x="329285" y="1388227"/>
          <a:ext cx="5832315" cy="4776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Γράφημα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97856"/>
              </p:ext>
            </p:extLst>
          </p:nvPr>
        </p:nvGraphicFramePr>
        <p:xfrm>
          <a:off x="6302780" y="1360580"/>
          <a:ext cx="5177096" cy="480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Αιτούμενος συνολικός Π/Υ ανά Σχολή &amp; ανά Τμήμα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graphicFrame>
        <p:nvGraphicFramePr>
          <p:cNvPr id="7" name="Γράφημα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615656"/>
              </p:ext>
            </p:extLst>
          </p:nvPr>
        </p:nvGraphicFramePr>
        <p:xfrm>
          <a:off x="371577" y="1429789"/>
          <a:ext cx="5655150" cy="499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Γράφημα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328080"/>
              </p:ext>
            </p:extLst>
          </p:nvPr>
        </p:nvGraphicFramePr>
        <p:xfrm>
          <a:off x="6242857" y="1413855"/>
          <a:ext cx="5343007" cy="5011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9436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Αιτούμενος Π/Υ για το ΠΚ ανά Σχολή &amp; ανά Τμήμα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graphicFrame>
        <p:nvGraphicFramePr>
          <p:cNvPr id="7" name="Γράφημα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46641"/>
              </p:ext>
            </p:extLst>
          </p:nvPr>
        </p:nvGraphicFramePr>
        <p:xfrm>
          <a:off x="203145" y="1312228"/>
          <a:ext cx="5850390" cy="4926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Γράφημα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318252"/>
              </p:ext>
            </p:extLst>
          </p:nvPr>
        </p:nvGraphicFramePr>
        <p:xfrm>
          <a:off x="6267796" y="1335641"/>
          <a:ext cx="5318068" cy="5006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8393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sz="2200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Αιτούμενος προϋπολογισμός ανά Τμήμα και Φορέα (ΠΚ, </a:t>
            </a:r>
            <a:r>
              <a:rPr lang="el-GR" sz="2200" b="1" spc="-1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επιχ</a:t>
            </a:r>
            <a:r>
              <a:rPr lang="el-GR" sz="2200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/σεις, λοιποί </a:t>
            </a:r>
            <a:r>
              <a:rPr lang="el-GR" sz="2200" b="1" spc="-1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εκπαιδ</a:t>
            </a:r>
            <a:r>
              <a:rPr lang="el-GR" sz="2200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. φορείς) …</a:t>
            </a:r>
            <a:endParaRPr lang="el-GR" sz="2200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563" y="251119"/>
            <a:ext cx="917635" cy="929980"/>
          </a:xfrm>
          <a:prstGeom prst="rect">
            <a:avLst/>
          </a:prstGeom>
        </p:spPr>
      </p:pic>
      <p:graphicFrame>
        <p:nvGraphicFramePr>
          <p:cNvPr id="6" name="Αντικείμενο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082730"/>
              </p:ext>
            </p:extLst>
          </p:nvPr>
        </p:nvGraphicFramePr>
        <p:xfrm>
          <a:off x="1946942" y="1181099"/>
          <a:ext cx="7604886" cy="5353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Φύλλο εργασίας" r:id="rId5" imgW="8077258" imgH="5686348" progId="Excel.Sheet.12">
                  <p:embed/>
                </p:oleObj>
              </mc:Choice>
              <mc:Fallback>
                <p:oleObj name="Φύλλο εργασίας" r:id="rId5" imgW="8077258" imgH="56863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46942" y="1181099"/>
                        <a:ext cx="7604886" cy="53539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663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12893" y="541019"/>
            <a:ext cx="11064658" cy="640080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Κατανομή προϋπολογισμού μεταξύ εκπαιδευτικών Φορέων </a:t>
            </a:r>
            <a:b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(ΠΚ &amp; λοιποί </a:t>
            </a:r>
            <a:r>
              <a:rPr lang="el-GR" b="1" spc="-1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εκπαιδ</a:t>
            </a:r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. Φορείς) ...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  <p:graphicFrame>
        <p:nvGraphicFramePr>
          <p:cNvPr id="8" name="Γράφημα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508297"/>
              </p:ext>
            </p:extLst>
          </p:nvPr>
        </p:nvGraphicFramePr>
        <p:xfrm>
          <a:off x="2069869" y="1819688"/>
          <a:ext cx="7257011" cy="437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681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Οι αιτήσεις του ΠΚ σε Μέσους Όρους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338704"/>
              </p:ext>
            </p:extLst>
          </p:nvPr>
        </p:nvGraphicFramePr>
        <p:xfrm>
          <a:off x="1555749" y="1738335"/>
          <a:ext cx="852170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0398">
                  <a:extLst>
                    <a:ext uri="{9D8B030D-6E8A-4147-A177-3AD203B41FA5}">
                      <a16:colId xmlns:a16="http://schemas.microsoft.com/office/drawing/2014/main" val="4100186241"/>
                    </a:ext>
                  </a:extLst>
                </a:gridCol>
                <a:gridCol w="2211303">
                  <a:extLst>
                    <a:ext uri="{9D8B030D-6E8A-4147-A177-3AD203B41FA5}">
                      <a16:colId xmlns:a16="http://schemas.microsoft.com/office/drawing/2014/main" val="1760533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Δείκτης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Τιμή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230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αιτούμενος συνολικός προϋπολογισμός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899.042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987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αιτούμενος προϋπολογισμός Πανεπιστημίου Κρήτης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237.407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24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 ποσοστό συμμετοχής ΠΚ στον αιτούμενο προϋπολογισμό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453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αιτούμενος προϋπολογισμός επιχειρήσεων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532.980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696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αριθμός συμμετεχόντων φορέων ανά αίτηση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7754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Μέσος αριθμός συμμετεχόντων επιχειρήσεων ανά αίτηση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7670"/>
                  </a:ext>
                </a:extLst>
              </a:tr>
            </a:tbl>
          </a:graphicData>
        </a:graphic>
      </p:graphicFrame>
      <p:pic>
        <p:nvPicPr>
          <p:cNvPr id="11" name="Εικόνα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1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521206" y="448056"/>
            <a:ext cx="11064658" cy="640080"/>
          </a:xfrm>
        </p:spPr>
        <p:txBody>
          <a:bodyPr rtlCol="0">
            <a:normAutofit/>
          </a:bodyPr>
          <a:lstStyle/>
          <a:p>
            <a:pPr rtl="0"/>
            <a:r>
              <a:rPr lang="el-GR" b="1" spc="-1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Μερικά αριθμητικά στοιχεία ακόμη …</a:t>
            </a:r>
            <a:endParaRPr lang="el-GR" b="1" spc="-1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Θέση περιεχομένου 17"/>
          <p:cNvSpPr txBox="1">
            <a:spLocks/>
          </p:cNvSpPr>
          <p:nvPr/>
        </p:nvSpPr>
        <p:spPr>
          <a:xfrm>
            <a:off x="876533" y="1854430"/>
            <a:ext cx="10542730" cy="54046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πλήθος των αιτήσεων συμμετοχής της Σχολής Θετικών &amp; Τεχνολογικών Επιστημών αντιστοιχεί στο 73,07% του συνολικού αριθμού αιτήσεων για το ΠΚ.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Ο συνολικός Προϋπολογισμός των αιτήσεων της </a:t>
            </a: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Σχολής Θετικών &amp; Τεχνολογικών Επιστημών αντιστοιχεί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στο 79,33% του συνολικού αιτούμενου προϋπολογισμού των αιτήσεων του ΠΚ.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πλήθος των αιτήσεων συμμετοχής των τμημάτων του Ρεθύμνου αντιστοιχεί στο 11,5% του συνολικού αριθμού των αιτήσεων για το ΠΚ, με το αντίστοιχο ποσοστό του προϋπολογισμού να αντιστοιχεί στο 6,6% του συνολικού αιτούμενου προϋπολογισμού για το ΠΚ.</a:t>
            </a:r>
          </a:p>
          <a:p>
            <a:pPr lvl="0" rtl="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Πανεπιστήμιο Κρήτης αποτελεί Συντονιστή φορέα σε 18 από τις </a:t>
            </a:r>
            <a:r>
              <a:rPr lang="en-US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 αιτήσεις που υποβλήθηκαν, ήτοι ποσοστό 69%.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Στο </a:t>
            </a:r>
            <a:r>
              <a:rPr lang="en-US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77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% </a:t>
            </a: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των αιτήσεων το πλήθος των συμμετεχόντων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φορέων </a:t>
            </a:r>
            <a:r>
              <a:rPr lang="el-G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ανά αίτηση 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ήταν από </a:t>
            </a:r>
            <a:r>
              <a:rPr lang="en-US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έως </a:t>
            </a:r>
            <a:r>
              <a:rPr lang="en-US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εταίροι.</a:t>
            </a:r>
            <a:endParaRPr lang="en-US" sz="140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Το ΠΚ συμμετείχε σε συμπράξεις και με άλλα εκπαιδευτικά ιδρύματα όπως: ΕΚΠΑ (3), ΕΜΠ, ΕΛΜΕΠΑ (2), ΑΠΘ (2), ΔΠΘ (2), ΓΠΑ, </a:t>
            </a:r>
            <a:r>
              <a:rPr lang="el-GR" sz="140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Χαροκόπειο</a:t>
            </a:r>
            <a:r>
              <a:rPr lang="el-G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Πανεπιστήμιο, Πανεπιστήμιο Αιγαίου, Πανεπιστήμιο Πατρών και Πολυτεχνείο Κρήτης (3).</a:t>
            </a:r>
            <a:endParaRPr lang="el-GR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245" y="251119"/>
            <a:ext cx="917635" cy="9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4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1_TF10001108.potx" id="{C5BCDABB-F4BB-46B8-9A45-50DAF75EA7A2}" vid="{0A2C1308-3EEF-4A18-BBB7-FF649749F54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16c05727-aa75-4e4a-9b5f-8a80a1165891"/>
    <ds:schemaRef ds:uri="71af3243-3dd4-4a8d-8c0d-dd76da1f02a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Καλώς ορίσατε στο PowerPoint</Template>
  <TotalTime>0</TotalTime>
  <Words>532</Words>
  <Application>Microsoft Office PowerPoint</Application>
  <PresentationFormat>Ευρεία οθόνη</PresentationFormat>
  <Paragraphs>97</Paragraphs>
  <Slides>11</Slides>
  <Notes>11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Calibri</vt:lpstr>
      <vt:lpstr>Segoe UI</vt:lpstr>
      <vt:lpstr>Segoe UI Light</vt:lpstr>
      <vt:lpstr>Segoe UI Semibold</vt:lpstr>
      <vt:lpstr>Wingdings</vt:lpstr>
      <vt:lpstr>WelcomeDoc</vt:lpstr>
      <vt:lpstr>Φύλλο εργασίας</vt:lpstr>
      <vt:lpstr>Δράση:SUB1.1 Συμπράξεις Ερευνητικής Αριστείας – ΣΕΑ  </vt:lpstr>
      <vt:lpstr>Πανεπιστήμιο Κρήτης</vt:lpstr>
      <vt:lpstr>Πλήθος αιτήσεων ανά Σχολή &amp; ανά Τμήμα …</vt:lpstr>
      <vt:lpstr>Αιτούμενος συνολικός Π/Υ ανά Σχολή &amp; ανά Τμήμα …</vt:lpstr>
      <vt:lpstr>Αιτούμενος Π/Υ για το ΠΚ ανά Σχολή &amp; ανά Τμήμα …</vt:lpstr>
      <vt:lpstr>Αιτούμενος προϋπολογισμός ανά Τμήμα και Φορέα (ΠΚ, επιχ/σεις, λοιποί εκπαιδ. φορείς) …</vt:lpstr>
      <vt:lpstr>Κατανομή προϋπολογισμού μεταξύ εκπαιδευτικών Φορέων  (ΠΚ &amp; λοιποί εκπαιδ. Φορείς) ...</vt:lpstr>
      <vt:lpstr>Οι αιτήσεις του ΠΚ σε Μέσους Όρους …</vt:lpstr>
      <vt:lpstr>Μερικά αριθμητικά στοιχεία ακόμη …</vt:lpstr>
      <vt:lpstr>Επιλέξιμες δαπάνες …</vt:lpstr>
      <vt:lpstr>Μ.Ο.Δ.Υ ΕΛΚΕ Πανεπιστημίου Κρήτης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2024-09-23T08:11:42Z</dcterms:created>
  <dcterms:modified xsi:type="dcterms:W3CDTF">2024-09-27T07:47:22Z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